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0B0"/>
    <a:srgbClr val="011893"/>
    <a:srgbClr val="000000"/>
    <a:srgbClr val="4C94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72" autoAdjust="0"/>
    <p:restoredTop sz="94660"/>
  </p:normalViewPr>
  <p:slideViewPr>
    <p:cSldViewPr snapToGrid="0">
      <p:cViewPr>
        <p:scale>
          <a:sx n="25" d="100"/>
          <a:sy n="25" d="100"/>
        </p:scale>
        <p:origin x="18" y="-2370"/>
      </p:cViewPr>
      <p:guideLst>
        <p:guide orient="horz" pos="13606"/>
        <p:guide pos="1020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0C45E-0459-D04C-9A5F-3FDF7C51C49E}" type="datetimeFigureOut">
              <a:rPr lang="es-CO" smtClean="0"/>
              <a:t>5/11/2019</a:t>
            </a:fld>
            <a:endParaRPr lang="es-CO"/>
          </a:p>
        </p:txBody>
      </p:sp>
      <p:sp>
        <p:nvSpPr>
          <p:cNvPr id="4" name="Marcador de imagen de diapositiva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60B88-BA07-234C-945B-D597ADB35889}" type="slidenum">
              <a:rPr lang="es-CO" smtClean="0"/>
              <a:t>‹Nº›</a:t>
            </a:fld>
            <a:endParaRPr lang="es-CO"/>
          </a:p>
        </p:txBody>
      </p:sp>
    </p:spTree>
    <p:extLst>
      <p:ext uri="{BB962C8B-B14F-4D97-AF65-F5344CB8AC3E}">
        <p14:creationId xmlns:p14="http://schemas.microsoft.com/office/powerpoint/2010/main" val="160721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emf"/><Relationship Id="rId7"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5/11/2019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69961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5/11/2019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26821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5/11/2019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72649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5/11/2019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78579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9189CDA-60B2-4EB1-87A8-36420B9187A2}" type="datetimeFigureOut">
              <a:rPr lang="es-CO" smtClean="0"/>
              <a:t>5/11/2019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587022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9189CDA-60B2-4EB1-87A8-36420B9187A2}" type="datetimeFigureOut">
              <a:rPr lang="es-CO" smtClean="0"/>
              <a:t>5/11/2019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31472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9189CDA-60B2-4EB1-87A8-36420B9187A2}" type="datetimeFigureOut">
              <a:rPr lang="es-CO" smtClean="0"/>
              <a:t>5/11/2019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21989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9189CDA-60B2-4EB1-87A8-36420B9187A2}" type="datetimeFigureOut">
              <a:rPr lang="es-CO" smtClean="0"/>
              <a:t>5/11/2019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827414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CC2AC48-F577-B041-BE24-330998F54AED}"/>
              </a:ext>
            </a:extLst>
          </p:cNvPr>
          <p:cNvGrpSpPr/>
          <p:nvPr userDrawn="1"/>
        </p:nvGrpSpPr>
        <p:grpSpPr>
          <a:xfrm>
            <a:off x="7532680" y="342158"/>
            <a:ext cx="17652788" cy="4855484"/>
            <a:chOff x="7532680" y="342158"/>
            <a:chExt cx="17652788" cy="4855484"/>
          </a:xfrm>
        </p:grpSpPr>
        <p:pic>
          <p:nvPicPr>
            <p:cNvPr id="6" name="Imagen 5">
              <a:extLst>
                <a:ext uri="{FF2B5EF4-FFF2-40B4-BE49-F238E27FC236}">
                  <a16:creationId xmlns:a16="http://schemas.microsoft.com/office/drawing/2014/main" id="{C5EA1E64-C46B-E64E-884C-3D876152376A}"/>
                </a:ext>
              </a:extLst>
            </p:cNvPr>
            <p:cNvPicPr>
              <a:picLocks noChangeAspect="1"/>
            </p:cNvPicPr>
            <p:nvPr userDrawn="1"/>
          </p:nvPicPr>
          <p:blipFill>
            <a:blip r:embed="rId3"/>
            <a:stretch>
              <a:fillRect/>
            </a:stretch>
          </p:blipFill>
          <p:spPr>
            <a:xfrm>
              <a:off x="7532680" y="342158"/>
              <a:ext cx="17417377" cy="4855484"/>
            </a:xfrm>
            <a:prstGeom prst="rect">
              <a:avLst/>
            </a:prstGeom>
          </p:spPr>
        </p:pic>
        <p:pic>
          <p:nvPicPr>
            <p:cNvPr id="7" name="Picture 4" descr="Imagen relacionada">
              <a:extLst>
                <a:ext uri="{FF2B5EF4-FFF2-40B4-BE49-F238E27FC236}">
                  <a16:creationId xmlns:a16="http://schemas.microsoft.com/office/drawing/2014/main" id="{A49D6765-EB16-C642-B40B-56A8EFA9C3AA}"/>
                </a:ext>
              </a:extLst>
            </p:cNvPr>
            <p:cNvPicPr>
              <a:picLocks noChangeAspect="1" noChangeArrowheads="1"/>
            </p:cNvPicPr>
            <p:nvPr userDrawn="1"/>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0851539" y="2586995"/>
              <a:ext cx="4333929" cy="150603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upo 2">
            <a:extLst>
              <a:ext uri="{FF2B5EF4-FFF2-40B4-BE49-F238E27FC236}">
                <a16:creationId xmlns:a16="http://schemas.microsoft.com/office/drawing/2014/main" id="{6E8AE46E-1C98-CF49-BBB7-B536F87599DD}"/>
              </a:ext>
            </a:extLst>
          </p:cNvPr>
          <p:cNvGrpSpPr/>
          <p:nvPr userDrawn="1"/>
        </p:nvGrpSpPr>
        <p:grpSpPr>
          <a:xfrm>
            <a:off x="17373600" y="40930287"/>
            <a:ext cx="14194972" cy="2139722"/>
            <a:chOff x="17373600" y="40930287"/>
            <a:chExt cx="14194972" cy="2139722"/>
          </a:xfrm>
        </p:grpSpPr>
        <p:pic>
          <p:nvPicPr>
            <p:cNvPr id="9" name="Imagen 8" descr="Imagen que contiene alimentos&#10;&#10;Descripción generada automáticamente">
              <a:extLst>
                <a:ext uri="{FF2B5EF4-FFF2-40B4-BE49-F238E27FC236}">
                  <a16:creationId xmlns:a16="http://schemas.microsoft.com/office/drawing/2014/main" id="{51EF255C-A24E-774C-9857-27BBFE7D8374}"/>
                </a:ext>
              </a:extLst>
            </p:cNvPr>
            <p:cNvPicPr>
              <a:picLocks noChangeAspect="1"/>
            </p:cNvPicPr>
            <p:nvPr userDrawn="1"/>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tretch>
              <a:fillRect/>
            </a:stretch>
          </p:blipFill>
          <p:spPr>
            <a:xfrm>
              <a:off x="17936276" y="41236491"/>
              <a:ext cx="1253720" cy="1833518"/>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D51187AC-3030-DC49-AB17-0D2B3CB93F8B}"/>
                </a:ext>
              </a:extLst>
            </p:cNvPr>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27388857" y="41489483"/>
              <a:ext cx="4179715" cy="1101654"/>
            </a:xfrm>
            <a:prstGeom prst="rect">
              <a:avLst/>
            </a:prstGeom>
          </p:spPr>
        </p:pic>
        <p:pic>
          <p:nvPicPr>
            <p:cNvPr id="14" name="Imagen 13" descr="Imagen que contiene reloj&#10;&#10;Descripción generada automáticamente">
              <a:extLst>
                <a:ext uri="{FF2B5EF4-FFF2-40B4-BE49-F238E27FC236}">
                  <a16:creationId xmlns:a16="http://schemas.microsoft.com/office/drawing/2014/main" id="{E0ABA1CD-D8B6-794D-A31F-402976203B5E}"/>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4121092" y="41528011"/>
              <a:ext cx="2688037" cy="1101655"/>
            </a:xfrm>
            <a:prstGeom prst="rect">
              <a:avLst/>
            </a:prstGeom>
          </p:spPr>
        </p:pic>
        <p:graphicFrame>
          <p:nvGraphicFramePr>
            <p:cNvPr id="16" name="Objeto 15">
              <a:extLst>
                <a:ext uri="{FF2B5EF4-FFF2-40B4-BE49-F238E27FC236}">
                  <a16:creationId xmlns:a16="http://schemas.microsoft.com/office/drawing/2014/main" id="{C6022292-C295-7245-A5EE-8483230607AC}"/>
                </a:ext>
              </a:extLst>
            </p:cNvPr>
            <p:cNvGraphicFramePr>
              <a:graphicFrameLocks noChangeAspect="1"/>
            </p:cNvGraphicFramePr>
            <p:nvPr userDrawn="1">
              <p:extLst>
                <p:ext uri="{D42A27DB-BD31-4B8C-83A1-F6EECF244321}">
                  <p14:modId xmlns:p14="http://schemas.microsoft.com/office/powerpoint/2010/main" val="3544987162"/>
                </p:ext>
              </p:extLst>
            </p:nvPr>
          </p:nvGraphicFramePr>
          <p:xfrm>
            <a:off x="20416109" y="41348961"/>
            <a:ext cx="3081712" cy="1633928"/>
          </p:xfrm>
          <a:graphic>
            <a:graphicData uri="http://schemas.openxmlformats.org/presentationml/2006/ole">
              <mc:AlternateContent xmlns:mc="http://schemas.openxmlformats.org/markup-compatibility/2006">
                <mc:Choice xmlns:v="urn:schemas-microsoft-com:vml" Requires="v">
                  <p:oleObj spid="_x0000_s1084" r:id="rId9" imgW="2984500" imgH="1498600" progId="PBrush">
                    <p:embed/>
                  </p:oleObj>
                </mc:Choice>
                <mc:Fallback>
                  <p:oleObj r:id="rId9" imgW="2984500" imgH="1498600" progId="PBrush">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16109" y="41348961"/>
                          <a:ext cx="3081712" cy="1633928"/>
                        </a:xfrm>
                        <a:prstGeom prst="rect">
                          <a:avLst/>
                        </a:prstGeom>
                        <a:noFill/>
                      </p:spPr>
                    </p:pic>
                  </p:oleObj>
                </mc:Fallback>
              </mc:AlternateContent>
            </a:graphicData>
          </a:graphic>
        </p:graphicFrame>
        <p:grpSp>
          <p:nvGrpSpPr>
            <p:cNvPr id="19" name="Grupo 18">
              <a:extLst>
                <a:ext uri="{FF2B5EF4-FFF2-40B4-BE49-F238E27FC236}">
                  <a16:creationId xmlns:a16="http://schemas.microsoft.com/office/drawing/2014/main" id="{3192E9B8-5C4C-DB44-ACF8-508C91618AF2}"/>
                </a:ext>
              </a:extLst>
            </p:cNvPr>
            <p:cNvGrpSpPr/>
            <p:nvPr userDrawn="1"/>
          </p:nvGrpSpPr>
          <p:grpSpPr>
            <a:xfrm flipV="1">
              <a:off x="17373600" y="40930287"/>
              <a:ext cx="14194972" cy="131024"/>
              <a:chOff x="2839698" y="39830907"/>
              <a:chExt cx="25473600" cy="57919"/>
            </a:xfrm>
          </p:grpSpPr>
          <p:cxnSp>
            <p:nvCxnSpPr>
              <p:cNvPr id="17" name="18 Conector recto">
                <a:extLst>
                  <a:ext uri="{FF2B5EF4-FFF2-40B4-BE49-F238E27FC236}">
                    <a16:creationId xmlns:a16="http://schemas.microsoft.com/office/drawing/2014/main" id="{CA69F83B-6F9D-5742-A385-6B865DE0B64E}"/>
                  </a:ext>
                </a:extLst>
              </p:cNvPr>
              <p:cNvCxnSpPr/>
              <p:nvPr userDrawn="1"/>
            </p:nvCxnSpPr>
            <p:spPr>
              <a:xfrm>
                <a:off x="2839698" y="39888826"/>
                <a:ext cx="254736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8" name="21 Conector recto">
                <a:extLst>
                  <a:ext uri="{FF2B5EF4-FFF2-40B4-BE49-F238E27FC236}">
                    <a16:creationId xmlns:a16="http://schemas.microsoft.com/office/drawing/2014/main" id="{9C7C0FC9-2700-7A49-9DAF-0373C0725272}"/>
                  </a:ext>
                </a:extLst>
              </p:cNvPr>
              <p:cNvCxnSpPr/>
              <p:nvPr userDrawn="1"/>
            </p:nvCxnSpPr>
            <p:spPr>
              <a:xfrm>
                <a:off x="2839698" y="39830907"/>
                <a:ext cx="254736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0655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189CDA-60B2-4EB1-87A8-36420B9187A2}" type="datetimeFigureOut">
              <a:rPr lang="es-CO" smtClean="0"/>
              <a:t>5/11/2019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886789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189CDA-60B2-4EB1-87A8-36420B9187A2}" type="datetimeFigureOut">
              <a:rPr lang="es-CO" smtClean="0"/>
              <a:t>5/11/2019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7705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C9189CDA-60B2-4EB1-87A8-36420B9187A2}" type="datetimeFigureOut">
              <a:rPr lang="es-CO" smtClean="0"/>
              <a:t>5/11/2019</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4CAC6647-5F55-457A-AEDB-8B2FBEB2A557}" type="slidenum">
              <a:rPr lang="es-CO" smtClean="0"/>
              <a:t>‹Nº›</a:t>
            </a:fld>
            <a:endParaRPr lang="es-CO"/>
          </a:p>
        </p:txBody>
      </p:sp>
    </p:spTree>
    <p:extLst>
      <p:ext uri="{BB962C8B-B14F-4D97-AF65-F5344CB8AC3E}">
        <p14:creationId xmlns:p14="http://schemas.microsoft.com/office/powerpoint/2010/main" val="3002577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8.jpeg"/><Relationship Id="rId7" Type="http://schemas.openxmlformats.org/officeDocument/2006/relationships/image" Target="../media/image12.tiff"/><Relationship Id="rId12" Type="http://schemas.openxmlformats.org/officeDocument/2006/relationships/image" Target="../media/image17.png"/><Relationship Id="rId17" Type="http://schemas.microsoft.com/office/2007/relationships/hdphoto" Target="../media/hdphoto2.wdp"/><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tif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BFB2-AD2C-46C6-8EDE-FC46311A5F0D}"/>
              </a:ext>
            </a:extLst>
          </p:cNvPr>
          <p:cNvSpPr txBox="1">
            <a:spLocks/>
          </p:cNvSpPr>
          <p:nvPr/>
        </p:nvSpPr>
        <p:spPr>
          <a:xfrm>
            <a:off x="1351162" y="5243965"/>
            <a:ext cx="30239010" cy="2126238"/>
          </a:xfrm>
          <a:prstGeom prst="rect">
            <a:avLst/>
          </a:prstGeom>
        </p:spPr>
        <p:txBody>
          <a:bodyPr>
            <a:normAutofit fontScale="92500" lnSpcReduction="10000"/>
          </a:bodyPr>
          <a:lstStyle>
            <a:lvl1pPr algn="ctr" defTabSz="3239902" rtl="0" eaLnBrk="1" latinLnBrk="0" hangingPunct="1">
              <a:lnSpc>
                <a:spcPct val="90000"/>
              </a:lnSpc>
              <a:spcBef>
                <a:spcPct val="0"/>
              </a:spcBef>
              <a:buNone/>
              <a:defRPr sz="8800" b="1" kern="1200">
                <a:solidFill>
                  <a:schemeClr val="tx1"/>
                </a:solidFill>
                <a:latin typeface="Times New Roman" panose="02020603050405020304" pitchFamily="18" charset="0"/>
                <a:ea typeface="+mj-ea"/>
                <a:cs typeface="Times New Roman" panose="02020603050405020304" pitchFamily="18" charset="0"/>
              </a:defRPr>
            </a:lvl1pPr>
          </a:lstStyle>
          <a:p>
            <a:r>
              <a:rPr lang="es-ES" dirty="0">
                <a:latin typeface="Ancizar Sans Bold Italic" pitchFamily="50" charset="0"/>
                <a:cs typeface="Arial" panose="020B0604020202020204" pitchFamily="34" charset="0"/>
              </a:rPr>
              <a:t>Estudio de la acumulación de silicio en trigo por </a:t>
            </a:r>
            <a:r>
              <a:rPr lang="es-ES" dirty="0" err="1">
                <a:latin typeface="Ancizar Sans Bold Italic" pitchFamily="50" charset="0"/>
                <a:cs typeface="Arial" panose="020B0604020202020204" pitchFamily="34" charset="0"/>
              </a:rPr>
              <a:t>espectroscopía</a:t>
            </a:r>
            <a:r>
              <a:rPr lang="es-ES" dirty="0">
                <a:latin typeface="Ancizar Sans Bold Italic" pitchFamily="50" charset="0"/>
                <a:cs typeface="Arial" panose="020B0604020202020204" pitchFamily="34" charset="0"/>
              </a:rPr>
              <a:t> ATR-FTIR combinada con análisis multivariado.</a:t>
            </a:r>
          </a:p>
        </p:txBody>
      </p:sp>
      <p:sp>
        <p:nvSpPr>
          <p:cNvPr id="9" name="Marcador de texto 20">
            <a:extLst>
              <a:ext uri="{FF2B5EF4-FFF2-40B4-BE49-F238E27FC236}">
                <a16:creationId xmlns:a16="http://schemas.microsoft.com/office/drawing/2014/main" id="{BE32BB43-7F2A-4AC1-B8E4-04FD5C9D114A}"/>
              </a:ext>
            </a:extLst>
          </p:cNvPr>
          <p:cNvSpPr txBox="1">
            <a:spLocks/>
          </p:cNvSpPr>
          <p:nvPr/>
        </p:nvSpPr>
        <p:spPr>
          <a:xfrm>
            <a:off x="3686202" y="7314564"/>
            <a:ext cx="25568929" cy="627916"/>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4000" b="1" u="sng" dirty="0">
                <a:solidFill>
                  <a:srgbClr val="011893"/>
                </a:solidFill>
                <a:latin typeface="Ancizar Sans Bold Italic" pitchFamily="50" charset="0"/>
                <a:cs typeface="Arial" panose="020B0604020202020204" pitchFamily="34" charset="0"/>
              </a:rPr>
              <a:t>Andrés Beltrán</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Andrés Cabrera</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t>
            </a:r>
            <a:r>
              <a:rPr lang="es-CO" sz="4000" b="1" dirty="0" err="1">
                <a:solidFill>
                  <a:srgbClr val="011893"/>
                </a:solidFill>
                <a:latin typeface="Ancizar Sans Bold Italic" pitchFamily="50" charset="0"/>
                <a:cs typeface="Arial" panose="020B0604020202020204" pitchFamily="34" charset="0"/>
              </a:rPr>
              <a:t>Yohanna</a:t>
            </a:r>
            <a:r>
              <a:rPr lang="es-CO" sz="4000" b="1" dirty="0">
                <a:solidFill>
                  <a:srgbClr val="011893"/>
                </a:solidFill>
                <a:latin typeface="Ancizar Sans Bold Italic" pitchFamily="50" charset="0"/>
                <a:cs typeface="Arial" panose="020B0604020202020204" pitchFamily="34" charset="0"/>
              </a:rPr>
              <a:t> Cabrera</a:t>
            </a:r>
            <a:r>
              <a:rPr lang="es-CO" sz="4000" b="1" baseline="30000" dirty="0">
                <a:solidFill>
                  <a:srgbClr val="011893"/>
                </a:solidFill>
                <a:latin typeface="Ancizar Sans Bold Italic" pitchFamily="50" charset="0"/>
                <a:cs typeface="Arial" panose="020B0604020202020204" pitchFamily="34" charset="0"/>
              </a:rPr>
              <a:t>2</a:t>
            </a:r>
            <a:endParaRPr lang="es-CO" altLang="ja-JP" sz="4000" i="1" dirty="0">
              <a:solidFill>
                <a:srgbClr val="011893"/>
              </a:solidFill>
              <a:latin typeface="Ancizar Sans Bold Italic" pitchFamily="50" charset="0"/>
              <a:ea typeface="Times New Roman" charset="0"/>
              <a:cs typeface="Arial" panose="020B0604020202020204" pitchFamily="34" charset="0"/>
            </a:endParaRPr>
          </a:p>
        </p:txBody>
      </p:sp>
      <p:sp>
        <p:nvSpPr>
          <p:cNvPr id="22" name="Marcador de texto 20">
            <a:extLst>
              <a:ext uri="{FF2B5EF4-FFF2-40B4-BE49-F238E27FC236}">
                <a16:creationId xmlns:a16="http://schemas.microsoft.com/office/drawing/2014/main" id="{046A8BBD-00EF-3746-8D91-BDDD3B18146E}"/>
              </a:ext>
            </a:extLst>
          </p:cNvPr>
          <p:cNvSpPr txBox="1">
            <a:spLocks/>
          </p:cNvSpPr>
          <p:nvPr/>
        </p:nvSpPr>
        <p:spPr>
          <a:xfrm>
            <a:off x="1351162" y="7872087"/>
            <a:ext cx="30163830" cy="1472153"/>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200" baseline="30000" dirty="0">
                <a:solidFill>
                  <a:schemeClr val="tx1"/>
                </a:solidFill>
                <a:latin typeface="Ancizar Sans Regular Italic" pitchFamily="50" charset="0"/>
                <a:cs typeface="Arial" panose="020B0604020202020204" pitchFamily="34" charset="0"/>
              </a:rPr>
              <a:t>1</a:t>
            </a:r>
            <a:r>
              <a:rPr lang="es-CO" sz="3200" dirty="0">
                <a:solidFill>
                  <a:schemeClr val="tx1"/>
                </a:solidFill>
                <a:latin typeface="Ancizar Sans Regular Italic" pitchFamily="50" charset="0"/>
                <a:cs typeface="Arial" panose="020B0604020202020204" pitchFamily="34" charset="0"/>
              </a:rPr>
              <a:t> LICE, Departamento de Química, Facultad de Ciencias, Universidad Nacional de Colombia, Bogotá (Colombia)</a:t>
            </a:r>
            <a:endParaRPr lang="es-CO" altLang="ja-JP" sz="3200" dirty="0">
              <a:solidFill>
                <a:schemeClr val="tx1"/>
              </a:solidFill>
              <a:latin typeface="Ancizar Sans Regular Italic" pitchFamily="50" charset="0"/>
              <a:ea typeface="Times New Roman" charset="0"/>
              <a:cs typeface="Arial" panose="020B0604020202020204" pitchFamily="34" charset="0"/>
            </a:endParaRPr>
          </a:p>
          <a:p>
            <a:pPr algn="ctr"/>
            <a:r>
              <a:rPr lang="es-CO" sz="3200" baseline="30000" dirty="0">
                <a:solidFill>
                  <a:schemeClr val="tx1"/>
                </a:solidFill>
                <a:latin typeface="Ancizar Sans Regular Italic" pitchFamily="50" charset="0"/>
                <a:cs typeface="Arial" panose="020B0604020202020204" pitchFamily="34" charset="0"/>
              </a:rPr>
              <a:t>2</a:t>
            </a:r>
            <a:r>
              <a:rPr lang="es-CO" sz="3200" dirty="0">
                <a:solidFill>
                  <a:schemeClr val="tx1"/>
                </a:solidFill>
                <a:latin typeface="Ancizar Sans Regular Italic" pitchFamily="50" charset="0"/>
                <a:cs typeface="Arial" panose="020B0604020202020204" pitchFamily="34" charset="0"/>
              </a:rPr>
              <a:t> </a:t>
            </a:r>
            <a:r>
              <a:rPr lang="en-US" sz="3200" dirty="0">
                <a:solidFill>
                  <a:schemeClr val="tx1"/>
                </a:solidFill>
                <a:latin typeface="Ancizar Sans Regular Italic" pitchFamily="50" charset="0"/>
                <a:cs typeface="Arial" panose="020B0604020202020204" pitchFamily="34" charset="0"/>
              </a:rPr>
              <a:t>Department of Geosciences and Natural Resource Management Forest, Nature and Biomass, university of Copenhagen (</a:t>
            </a:r>
            <a:r>
              <a:rPr lang="en-US" sz="3200" dirty="0" err="1">
                <a:solidFill>
                  <a:schemeClr val="tx1"/>
                </a:solidFill>
                <a:latin typeface="Ancizar Sans Regular Italic" pitchFamily="50" charset="0"/>
                <a:cs typeface="Arial" panose="020B0604020202020204" pitchFamily="34" charset="0"/>
              </a:rPr>
              <a:t>Dinamarca</a:t>
            </a:r>
            <a:r>
              <a:rPr lang="en-US" sz="3200" dirty="0">
                <a:solidFill>
                  <a:schemeClr val="tx1"/>
                </a:solidFill>
                <a:latin typeface="Ancizar Sans Regular Italic" pitchFamily="50" charset="0"/>
                <a:cs typeface="Arial" panose="020B0604020202020204" pitchFamily="34" charset="0"/>
              </a:rPr>
              <a: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648" y="1977023"/>
            <a:ext cx="5990100" cy="2231312"/>
          </a:xfrm>
          <a:prstGeom prst="rect">
            <a:avLst/>
          </a:prstGeom>
        </p:spPr>
      </p:pic>
      <p:sp>
        <p:nvSpPr>
          <p:cNvPr id="8" name="CuadroTexto 7">
            <a:extLst>
              <a:ext uri="{FF2B5EF4-FFF2-40B4-BE49-F238E27FC236}">
                <a16:creationId xmlns:a16="http://schemas.microsoft.com/office/drawing/2014/main" id="{D6F31E67-7E5C-4758-B486-8BC6DCC4289E}"/>
              </a:ext>
            </a:extLst>
          </p:cNvPr>
          <p:cNvSpPr txBox="1"/>
          <p:nvPr/>
        </p:nvSpPr>
        <p:spPr>
          <a:xfrm>
            <a:off x="722851" y="12877072"/>
            <a:ext cx="8233490" cy="24837569"/>
          </a:xfrm>
          <a:prstGeom prst="rect">
            <a:avLst/>
          </a:prstGeom>
          <a:noFill/>
        </p:spPr>
        <p:txBody>
          <a:bodyPr wrap="square" rtlCol="0">
            <a:spAutoFit/>
          </a:bodyPr>
          <a:lstStyle/>
          <a:p>
            <a:r>
              <a:rPr lang="es-MX" sz="5400" dirty="0">
                <a:solidFill>
                  <a:srgbClr val="011893"/>
                </a:solidFill>
                <a:latin typeface="Ancizar Sans Bold Italic" pitchFamily="50" charset="0"/>
              </a:rPr>
              <a:t>Introducción</a:t>
            </a:r>
          </a:p>
          <a:p>
            <a:pPr algn="just"/>
            <a:endParaRPr lang="es-CO" sz="3600" dirty="0">
              <a:latin typeface="Ancizar Sans Regular" pitchFamily="50" charset="0"/>
            </a:endParaRPr>
          </a:p>
          <a:p>
            <a:pPr algn="just"/>
            <a:r>
              <a:rPr lang="es-CO" sz="3600" dirty="0">
                <a:latin typeface="Ancizar Sans Regular" pitchFamily="50" charset="0"/>
              </a:rPr>
              <a:t>El silicio en las plantas contribuye a la defensa contra factores externos como el estrés hídrico o el ataque de patógenos y herbívoros. Con el advenimiento de biocombustibles de segunda generación, que se pueden producir a partir de residuos agroindustriales, se ha incrementado el interés en entender los procesos de acumulación de este mineral ya que los residuos minerales son un obstáculo para la viabilidad económica del proceso.</a:t>
            </a:r>
          </a:p>
          <a:p>
            <a:endParaRPr lang="es-MX" sz="3600" dirty="0">
              <a:solidFill>
                <a:srgbClr val="011893"/>
              </a:solidFill>
              <a:latin typeface="Ancizar Sans Regular" pitchFamily="50" charset="0"/>
            </a:endParaRPr>
          </a:p>
          <a:p>
            <a:r>
              <a:rPr lang="es-MX" sz="5400" dirty="0">
                <a:solidFill>
                  <a:srgbClr val="011893"/>
                </a:solidFill>
                <a:latin typeface="Ancizar Sans Bold Italic" pitchFamily="50" charset="0"/>
              </a:rPr>
              <a:t>Experimental</a:t>
            </a: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pPr algn="just"/>
            <a:endParaRPr lang="es-MX" sz="3600" dirty="0">
              <a:latin typeface="Ancizar Sans Regular" pitchFamily="50" charset="0"/>
            </a:endParaRPr>
          </a:p>
          <a:p>
            <a:pPr algn="just"/>
            <a:r>
              <a:rPr lang="es-MX" sz="3600" dirty="0">
                <a:latin typeface="Ancizar Sans Regular" pitchFamily="50" charset="0"/>
              </a:rPr>
              <a:t>Se cultivaron, mediante cultivo hidropónico, tres grupos de plantas de trigo. Éstos grupos se diferenciaron por el suministro de silicio en forma de Na</a:t>
            </a:r>
            <a:r>
              <a:rPr lang="es-MX" sz="3600" baseline="-25000" dirty="0">
                <a:latin typeface="Ancizar Sans Regular" pitchFamily="50" charset="0"/>
              </a:rPr>
              <a:t>2</a:t>
            </a:r>
            <a:r>
              <a:rPr lang="es-MX" sz="3600" dirty="0">
                <a:latin typeface="Ancizar Sans Regular" pitchFamily="50" charset="0"/>
              </a:rPr>
              <a:t>SiO</a:t>
            </a:r>
            <a:r>
              <a:rPr lang="es-MX" sz="3600" baseline="-25000" dirty="0">
                <a:latin typeface="Ancizar Sans Regular" pitchFamily="50" charset="0"/>
              </a:rPr>
              <a:t>3</a:t>
            </a:r>
            <a:r>
              <a:rPr lang="es-MX" sz="3600" dirty="0">
                <a:latin typeface="Ancizar Sans Regular" pitchFamily="50" charset="0"/>
              </a:rPr>
              <a:t>. Las plantas del primer grupo, definido como (Si +), crecieron durante 90 días en presencia de</a:t>
            </a:r>
            <a:r>
              <a:rPr lang="es-MX" sz="4800" dirty="0">
                <a:latin typeface="Ancizar Sans Regular" pitchFamily="50" charset="0"/>
              </a:rPr>
              <a:t> </a:t>
            </a:r>
            <a:r>
              <a:rPr lang="es-MX" sz="3600" dirty="0">
                <a:latin typeface="Ancizar Sans Regular" pitchFamily="50" charset="0"/>
              </a:rPr>
              <a:t>Na</a:t>
            </a:r>
            <a:r>
              <a:rPr lang="es-MX" sz="3600" baseline="-25000" dirty="0">
                <a:latin typeface="Ancizar Sans Regular" pitchFamily="50" charset="0"/>
              </a:rPr>
              <a:t>2</a:t>
            </a:r>
            <a:r>
              <a:rPr lang="es-MX" sz="3600" dirty="0">
                <a:latin typeface="Ancizar Sans Regular" pitchFamily="50" charset="0"/>
              </a:rPr>
              <a:t>SiO</a:t>
            </a:r>
            <a:r>
              <a:rPr lang="es-MX" sz="3600" baseline="-25000" dirty="0">
                <a:latin typeface="Ancizar Sans Regular" pitchFamily="50" charset="0"/>
              </a:rPr>
              <a:t>3 </a:t>
            </a:r>
            <a:r>
              <a:rPr lang="es-MX" sz="3600" dirty="0">
                <a:latin typeface="Ancizar Sans Regular" pitchFamily="50" charset="0"/>
              </a:rPr>
              <a:t> 1.5 </a:t>
            </a:r>
            <a:r>
              <a:rPr lang="es-MX" sz="3600" dirty="0" err="1">
                <a:latin typeface="Ancizar Sans Regular" pitchFamily="50" charset="0"/>
              </a:rPr>
              <a:t>mM.</a:t>
            </a:r>
            <a:r>
              <a:rPr lang="es-MX" sz="3600" dirty="0">
                <a:latin typeface="Ancizar Sans Regular" pitchFamily="50" charset="0"/>
              </a:rPr>
              <a:t> Las plantas del grupo definido como (Si ++) crecieron sin suministro de silicio hasta el día 85, en el que una solución 1.5 </a:t>
            </a:r>
            <a:r>
              <a:rPr lang="es-MX" sz="3600" dirty="0" err="1">
                <a:latin typeface="Ancizar Sans Regular" pitchFamily="50" charset="0"/>
              </a:rPr>
              <a:t>mM</a:t>
            </a:r>
            <a:r>
              <a:rPr lang="es-MX" sz="3600" dirty="0">
                <a:latin typeface="Ancizar Sans Regular" pitchFamily="50" charset="0"/>
              </a:rPr>
              <a:t> de Na</a:t>
            </a:r>
            <a:r>
              <a:rPr lang="es-MX" sz="3600" baseline="-25000" dirty="0">
                <a:latin typeface="Ancizar Sans Regular" pitchFamily="50" charset="0"/>
              </a:rPr>
              <a:t>2</a:t>
            </a:r>
            <a:r>
              <a:rPr lang="es-MX" sz="3600" dirty="0">
                <a:latin typeface="Ancizar Sans Regular" pitchFamily="50" charset="0"/>
              </a:rPr>
              <a:t>SiO</a:t>
            </a:r>
            <a:r>
              <a:rPr lang="es-MX" sz="3600" baseline="-25000" dirty="0">
                <a:latin typeface="Ancizar Sans Regular" pitchFamily="50" charset="0"/>
              </a:rPr>
              <a:t>3 </a:t>
            </a:r>
            <a:r>
              <a:rPr lang="es-MX" sz="3600" dirty="0">
                <a:latin typeface="Ancizar Sans Regular" pitchFamily="50" charset="0"/>
              </a:rPr>
              <a:t>fue añadida al tanque que las contenía. A su vez, se cultivó un tercer grupo de plantas control a las que no se les suministró silicio (Si-) durante todo el proceso. </a:t>
            </a:r>
            <a:endParaRPr lang="es-MX" sz="3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17" name="CuadroTexto 16">
            <a:extLst>
              <a:ext uri="{FF2B5EF4-FFF2-40B4-BE49-F238E27FC236}">
                <a16:creationId xmlns:a16="http://schemas.microsoft.com/office/drawing/2014/main" id="{187C250B-FC45-4189-8307-495A4B34921C}"/>
              </a:ext>
            </a:extLst>
          </p:cNvPr>
          <p:cNvSpPr txBox="1"/>
          <p:nvPr/>
        </p:nvSpPr>
        <p:spPr>
          <a:xfrm>
            <a:off x="9839780" y="34826051"/>
            <a:ext cx="21410154" cy="6370975"/>
          </a:xfrm>
          <a:prstGeom prst="rect">
            <a:avLst/>
          </a:prstGeom>
          <a:noFill/>
        </p:spPr>
        <p:txBody>
          <a:bodyPr wrap="square" rtlCol="0">
            <a:spAutoFit/>
          </a:bodyPr>
          <a:lstStyle/>
          <a:p>
            <a:r>
              <a:rPr lang="es-MX" sz="5400" dirty="0">
                <a:solidFill>
                  <a:srgbClr val="011893"/>
                </a:solidFill>
                <a:latin typeface="Ancizar Sans Bold Italic" pitchFamily="50" charset="0"/>
              </a:rPr>
              <a:t>Conclusiones</a:t>
            </a:r>
            <a:endParaRPr lang="es-MX" sz="6600" dirty="0">
              <a:solidFill>
                <a:srgbClr val="011893"/>
              </a:solidFill>
              <a:latin typeface="Ancizar Sans Bold Italic" pitchFamily="50" charset="0"/>
            </a:endParaRPr>
          </a:p>
          <a:p>
            <a:pPr algn="just"/>
            <a:r>
              <a:rPr lang="es-MX" sz="3600" dirty="0">
                <a:latin typeface="Ancizar Sans Regular" pitchFamily="50" charset="0"/>
              </a:rPr>
              <a:t>Mediante el uso de Análisis de componentes Principales (PCA) aplicado a espectroscopía infrarroja de reflectancia total atenuada (ATR-FTIR) es posible estudiar la correlación entre la presencia de silicio y la presencia de lignina en las muestras de trigo analizadas, mientras que a su vez es posible realizar agrupamientos en los componentes principales tanto según la similitud de las muestras de distintas partes de la planta, como según el grupo de suministro de silicio. </a:t>
            </a:r>
            <a:endParaRPr lang="es-MX" sz="3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21" name="CuadroTexto 20">
            <a:extLst>
              <a:ext uri="{FF2B5EF4-FFF2-40B4-BE49-F238E27FC236}">
                <a16:creationId xmlns:a16="http://schemas.microsoft.com/office/drawing/2014/main" id="{8A7676A8-7A72-4C0A-AB9A-D54C420833D5}"/>
              </a:ext>
            </a:extLst>
          </p:cNvPr>
          <p:cNvSpPr txBox="1"/>
          <p:nvPr/>
        </p:nvSpPr>
        <p:spPr>
          <a:xfrm>
            <a:off x="9839780" y="38069520"/>
            <a:ext cx="21547124" cy="4539864"/>
          </a:xfrm>
          <a:prstGeom prst="rect">
            <a:avLst/>
          </a:prstGeom>
          <a:noFill/>
        </p:spPr>
        <p:txBody>
          <a:bodyPr wrap="square" rtlCol="0">
            <a:spAutoFit/>
          </a:bodyPr>
          <a:lstStyle/>
          <a:p>
            <a:r>
              <a:rPr lang="es-MX" sz="5400" dirty="0">
                <a:solidFill>
                  <a:srgbClr val="011893"/>
                </a:solidFill>
                <a:latin typeface="Ancizar Sans Bold Italic" pitchFamily="50" charset="0"/>
              </a:rPr>
              <a:t>Referencias</a:t>
            </a:r>
            <a:endParaRPr lang="es-MX" sz="6600" dirty="0">
              <a:solidFill>
                <a:srgbClr val="011893"/>
              </a:solidFill>
              <a:latin typeface="Ancizar Sans Bold Italic" pitchFamily="50" charset="0"/>
            </a:endParaRPr>
          </a:p>
          <a:p>
            <a:pPr algn="just"/>
            <a:r>
              <a:rPr lang="es-MX" sz="3200" dirty="0">
                <a:latin typeface="Ancizar Sans Light" pitchFamily="50" charset="0"/>
              </a:rPr>
              <a:t>[1] </a:t>
            </a:r>
            <a:r>
              <a:rPr lang="es-CO" sz="3200" dirty="0">
                <a:latin typeface="Ancizar Sans Light" pitchFamily="50" charset="0"/>
              </a:rPr>
              <a:t>Chen, H., Ferrari, C., </a:t>
            </a:r>
            <a:r>
              <a:rPr lang="es-CO" sz="3200" dirty="0" err="1">
                <a:latin typeface="Ancizar Sans Light" pitchFamily="50" charset="0"/>
              </a:rPr>
              <a:t>Angiuli</a:t>
            </a:r>
            <a:r>
              <a:rPr lang="es-CO" sz="3200" dirty="0">
                <a:latin typeface="Ancizar Sans Light" pitchFamily="50" charset="0"/>
              </a:rPr>
              <a:t>, M., Yao, J., </a:t>
            </a:r>
            <a:r>
              <a:rPr lang="es-CO" sz="3200" dirty="0" err="1">
                <a:latin typeface="Ancizar Sans Light" pitchFamily="50" charset="0"/>
              </a:rPr>
              <a:t>Raspi</a:t>
            </a:r>
            <a:r>
              <a:rPr lang="es-CO" sz="3200" dirty="0">
                <a:latin typeface="Ancizar Sans Light" pitchFamily="50" charset="0"/>
              </a:rPr>
              <a:t>, C., &amp; </a:t>
            </a:r>
            <a:r>
              <a:rPr lang="es-CO" sz="3200" dirty="0" err="1">
                <a:latin typeface="Ancizar Sans Light" pitchFamily="50" charset="0"/>
              </a:rPr>
              <a:t>Bramanti</a:t>
            </a:r>
            <a:r>
              <a:rPr lang="es-CO" sz="3200" dirty="0">
                <a:latin typeface="Ancizar Sans Light" pitchFamily="50" charset="0"/>
              </a:rPr>
              <a:t>, E. (2010). </a:t>
            </a:r>
            <a:r>
              <a:rPr lang="es-CO" sz="3200" dirty="0" err="1">
                <a:latin typeface="Ancizar Sans Light" pitchFamily="50" charset="0"/>
              </a:rPr>
              <a:t>Qualitative</a:t>
            </a:r>
            <a:r>
              <a:rPr lang="es-CO" sz="3200" dirty="0">
                <a:latin typeface="Ancizar Sans Light" pitchFamily="50" charset="0"/>
              </a:rPr>
              <a:t> and </a:t>
            </a:r>
            <a:r>
              <a:rPr lang="es-CO" sz="3200" dirty="0" err="1">
                <a:latin typeface="Ancizar Sans Light" pitchFamily="50" charset="0"/>
              </a:rPr>
              <a:t>quantitative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dirty="0" err="1">
                <a:latin typeface="Ancizar Sans Light" pitchFamily="50" charset="0"/>
              </a:rPr>
              <a:t>of</a:t>
            </a:r>
            <a:r>
              <a:rPr lang="es-CO" sz="3200" dirty="0">
                <a:latin typeface="Ancizar Sans Light" pitchFamily="50" charset="0"/>
              </a:rPr>
              <a:t> </a:t>
            </a:r>
            <a:r>
              <a:rPr lang="es-CO" sz="3200" dirty="0" err="1">
                <a:latin typeface="Ancizar Sans Light" pitchFamily="50" charset="0"/>
              </a:rPr>
              <a:t>wood</a:t>
            </a:r>
            <a:r>
              <a:rPr lang="es-CO" sz="3200" dirty="0">
                <a:latin typeface="Ancizar Sans Light" pitchFamily="50" charset="0"/>
              </a:rPr>
              <a:t> </a:t>
            </a:r>
            <a:r>
              <a:rPr lang="es-CO" sz="3200" dirty="0" err="1">
                <a:latin typeface="Ancizar Sans Light" pitchFamily="50" charset="0"/>
              </a:rPr>
              <a:t>samples</a:t>
            </a:r>
            <a:r>
              <a:rPr lang="es-CO" sz="3200" dirty="0">
                <a:latin typeface="Ancizar Sans Light" pitchFamily="50" charset="0"/>
              </a:rPr>
              <a:t> </a:t>
            </a:r>
            <a:r>
              <a:rPr lang="es-CO" sz="3200" dirty="0" err="1">
                <a:latin typeface="Ancizar Sans Light" pitchFamily="50" charset="0"/>
              </a:rPr>
              <a:t>by</a:t>
            </a:r>
            <a:r>
              <a:rPr lang="es-CO" sz="3200" dirty="0">
                <a:latin typeface="Ancizar Sans Light" pitchFamily="50" charset="0"/>
              </a:rPr>
              <a:t> Fourier </a:t>
            </a:r>
            <a:r>
              <a:rPr lang="es-CO" sz="3200" dirty="0" err="1">
                <a:latin typeface="Ancizar Sans Light" pitchFamily="50" charset="0"/>
              </a:rPr>
              <a:t>transform</a:t>
            </a:r>
            <a:r>
              <a:rPr lang="es-CO" sz="3200" dirty="0">
                <a:latin typeface="Ancizar Sans Light" pitchFamily="50" charset="0"/>
              </a:rPr>
              <a:t> </a:t>
            </a:r>
            <a:r>
              <a:rPr lang="es-CO" sz="3200" dirty="0" err="1">
                <a:latin typeface="Ancizar Sans Light" pitchFamily="50" charset="0"/>
              </a:rPr>
              <a:t>infrared</a:t>
            </a:r>
            <a:r>
              <a:rPr lang="es-CO" sz="3200" dirty="0">
                <a:latin typeface="Ancizar Sans Light" pitchFamily="50" charset="0"/>
              </a:rPr>
              <a:t> </a:t>
            </a:r>
            <a:r>
              <a:rPr lang="es-CO" sz="3200" dirty="0" err="1">
                <a:latin typeface="Ancizar Sans Light" pitchFamily="50" charset="0"/>
              </a:rPr>
              <a:t>spectroscopy</a:t>
            </a:r>
            <a:r>
              <a:rPr lang="es-CO" sz="3200" dirty="0">
                <a:latin typeface="Ancizar Sans Light" pitchFamily="50" charset="0"/>
              </a:rPr>
              <a:t> and </a:t>
            </a:r>
            <a:r>
              <a:rPr lang="es-CO" sz="3200" dirty="0" err="1">
                <a:latin typeface="Ancizar Sans Light" pitchFamily="50" charset="0"/>
              </a:rPr>
              <a:t>multivariate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i="1" dirty="0" err="1">
                <a:latin typeface="Ancizar Sans Light" pitchFamily="50" charset="0"/>
              </a:rPr>
              <a:t>Carbohydrate</a:t>
            </a:r>
            <a:r>
              <a:rPr lang="es-CO" sz="3200" i="1" dirty="0">
                <a:latin typeface="Ancizar Sans Light" pitchFamily="50" charset="0"/>
              </a:rPr>
              <a:t> </a:t>
            </a:r>
            <a:r>
              <a:rPr lang="es-CO" sz="3200" i="1" dirty="0" err="1">
                <a:latin typeface="Ancizar Sans Light" pitchFamily="50" charset="0"/>
              </a:rPr>
              <a:t>polymers</a:t>
            </a:r>
            <a:r>
              <a:rPr lang="es-CO" sz="3200" dirty="0">
                <a:latin typeface="Ancizar Sans Light" pitchFamily="50" charset="0"/>
              </a:rPr>
              <a:t>, </a:t>
            </a:r>
            <a:r>
              <a:rPr lang="es-CO" sz="3200" i="1" dirty="0">
                <a:latin typeface="Ancizar Sans Light" pitchFamily="50" charset="0"/>
              </a:rPr>
              <a:t>82</a:t>
            </a:r>
            <a:r>
              <a:rPr lang="es-CO" sz="3200" dirty="0">
                <a:latin typeface="Ancizar Sans Light" pitchFamily="50" charset="0"/>
              </a:rPr>
              <a:t>(3), 772-778.</a:t>
            </a:r>
            <a:endParaRPr lang="es-MX" sz="3200" dirty="0">
              <a:solidFill>
                <a:srgbClr val="011893"/>
              </a:solidFill>
              <a:latin typeface="Ancizar Sans Light" pitchFamily="50" charset="0"/>
            </a:endParaRPr>
          </a:p>
          <a:p>
            <a:r>
              <a:rPr lang="es-MX" sz="3200" dirty="0">
                <a:solidFill>
                  <a:srgbClr val="011893"/>
                </a:solidFill>
                <a:latin typeface="Ancizar Sans Light" pitchFamily="50" charset="0"/>
              </a:rPr>
              <a:t> </a:t>
            </a:r>
            <a:r>
              <a:rPr lang="es-MX" sz="3200" dirty="0">
                <a:latin typeface="Ancizar Sans Light" pitchFamily="50" charset="0"/>
              </a:rPr>
              <a:t>[2]  </a:t>
            </a:r>
            <a:r>
              <a:rPr lang="es-CO" sz="2800" dirty="0" err="1">
                <a:latin typeface="Ancizar Sans Light" pitchFamily="50" charset="0"/>
              </a:rPr>
              <a:t>Varmuza</a:t>
            </a:r>
            <a:r>
              <a:rPr lang="es-CO" sz="3200" dirty="0">
                <a:latin typeface="Ancizar Sans Light" pitchFamily="50" charset="0"/>
              </a:rPr>
              <a:t>, K., &amp; </a:t>
            </a:r>
            <a:r>
              <a:rPr lang="es-CO" sz="3200" dirty="0" err="1">
                <a:latin typeface="Ancizar Sans Light" pitchFamily="50" charset="0"/>
              </a:rPr>
              <a:t>Filzmoser</a:t>
            </a:r>
            <a:r>
              <a:rPr lang="es-CO" sz="3200" dirty="0">
                <a:latin typeface="Ancizar Sans Light" pitchFamily="50" charset="0"/>
              </a:rPr>
              <a:t>, P. </a:t>
            </a:r>
            <a:r>
              <a:rPr lang="en-US" sz="3200" dirty="0">
                <a:latin typeface="Ancizar Sans Light" pitchFamily="50" charset="0"/>
              </a:rPr>
              <a:t>Introduction to multivariate statistical analysis in </a:t>
            </a:r>
            <a:r>
              <a:rPr lang="es-CO" sz="3200" dirty="0" err="1">
                <a:latin typeface="Ancizar Sans Light" pitchFamily="50" charset="0"/>
              </a:rPr>
              <a:t>chemometrics</a:t>
            </a:r>
            <a:r>
              <a:rPr lang="es-CO" sz="3200" dirty="0">
                <a:latin typeface="Ancizar Sans Light" pitchFamily="50" charset="0"/>
              </a:rPr>
              <a:t>. CRC </a:t>
            </a:r>
            <a:r>
              <a:rPr lang="es-CO" sz="3200" dirty="0" err="1">
                <a:latin typeface="Ancizar Sans Light" pitchFamily="50" charset="0"/>
              </a:rPr>
              <a:t>press</a:t>
            </a:r>
            <a:r>
              <a:rPr lang="es-CO" sz="3200" dirty="0">
                <a:latin typeface="Ancizar Sans Light" pitchFamily="50" charset="0"/>
              </a:rPr>
              <a:t>, 2016</a:t>
            </a:r>
            <a:r>
              <a:rPr lang="es-CO" sz="3200" dirty="0">
                <a:latin typeface="Ancizar Sans Regular" pitchFamily="50" charset="0"/>
              </a:rPr>
              <a:t>.</a:t>
            </a:r>
            <a:endParaRPr lang="es-MX" sz="3200" dirty="0">
              <a:solidFill>
                <a:srgbClr val="011893"/>
              </a:solidFill>
              <a:latin typeface="Ancizar Sans Regular"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23" name="CuadroTexto 22">
            <a:extLst>
              <a:ext uri="{FF2B5EF4-FFF2-40B4-BE49-F238E27FC236}">
                <a16:creationId xmlns:a16="http://schemas.microsoft.com/office/drawing/2014/main" id="{55B508C6-6AAA-4758-854F-0E47BFDD89F5}"/>
              </a:ext>
            </a:extLst>
          </p:cNvPr>
          <p:cNvSpPr txBox="1"/>
          <p:nvPr/>
        </p:nvSpPr>
        <p:spPr>
          <a:xfrm>
            <a:off x="10045984" y="12956950"/>
            <a:ext cx="3924369" cy="923330"/>
          </a:xfrm>
          <a:prstGeom prst="rect">
            <a:avLst/>
          </a:prstGeom>
          <a:noFill/>
        </p:spPr>
        <p:txBody>
          <a:bodyPr wrap="square" rtlCol="0">
            <a:spAutoFit/>
          </a:bodyPr>
          <a:lstStyle/>
          <a:p>
            <a:r>
              <a:rPr lang="es-MX" sz="5400" dirty="0">
                <a:solidFill>
                  <a:srgbClr val="011893"/>
                </a:solidFill>
                <a:latin typeface="Ancizar Sans Bold Italic" pitchFamily="50" charset="0"/>
              </a:rPr>
              <a:t>Resultados</a:t>
            </a:r>
            <a:endParaRPr lang="es-MX" sz="6600" dirty="0">
              <a:solidFill>
                <a:srgbClr val="011893"/>
              </a:solidFill>
              <a:latin typeface="Ancizar Sans Bold Italic" pitchFamily="50" charset="0"/>
            </a:endParaRPr>
          </a:p>
        </p:txBody>
      </p:sp>
      <p:pic>
        <p:nvPicPr>
          <p:cNvPr id="24" name="Picture 3">
            <a:extLst>
              <a:ext uri="{FF2B5EF4-FFF2-40B4-BE49-F238E27FC236}">
                <a16:creationId xmlns:a16="http://schemas.microsoft.com/office/drawing/2014/main" id="{0D352615-5441-4392-AD85-F5092866FD63}"/>
              </a:ext>
            </a:extLst>
          </p:cNvPr>
          <p:cNvPicPr/>
          <p:nvPr/>
        </p:nvPicPr>
        <p:blipFill rotWithShape="1">
          <a:blip r:embed="rId3" cstate="print">
            <a:extLst>
              <a:ext uri="{28A0092B-C50C-407E-A947-70E740481C1C}">
                <a14:useLocalDpi xmlns:a14="http://schemas.microsoft.com/office/drawing/2010/main" val="0"/>
              </a:ext>
            </a:extLst>
          </a:blip>
          <a:srcRect l="25843" t="3310" r="1"/>
          <a:stretch/>
        </p:blipFill>
        <p:spPr bwMode="auto">
          <a:xfrm>
            <a:off x="2381250" y="35711749"/>
            <a:ext cx="5217276" cy="3492240"/>
          </a:xfrm>
          <a:prstGeom prst="rect">
            <a:avLst/>
          </a:prstGeom>
          <a:ln>
            <a:noFill/>
          </a:ln>
          <a:extLst>
            <a:ext uri="{53640926-AAD7-44D8-BBD7-CCE9431645EC}">
              <a14:shadowObscured xmlns:a14="http://schemas.microsoft.com/office/drawing/2010/main"/>
            </a:ext>
          </a:extLst>
        </p:spPr>
      </p:pic>
      <p:sp>
        <p:nvSpPr>
          <p:cNvPr id="27" name="CuadroTexto 26">
            <a:extLst>
              <a:ext uri="{FF2B5EF4-FFF2-40B4-BE49-F238E27FC236}">
                <a16:creationId xmlns:a16="http://schemas.microsoft.com/office/drawing/2014/main" id="{628BD6B5-2674-45CC-8E91-F96D5EF21442}"/>
              </a:ext>
            </a:extLst>
          </p:cNvPr>
          <p:cNvSpPr txBox="1"/>
          <p:nvPr/>
        </p:nvSpPr>
        <p:spPr>
          <a:xfrm>
            <a:off x="9651210" y="32556704"/>
            <a:ext cx="21924263" cy="2062103"/>
          </a:xfrm>
          <a:prstGeom prst="rect">
            <a:avLst/>
          </a:prstGeom>
          <a:noFill/>
        </p:spPr>
        <p:txBody>
          <a:bodyPr wrap="square" rtlCol="0">
            <a:spAutoFit/>
          </a:bodyPr>
          <a:lstStyle/>
          <a:p>
            <a:pPr algn="ctr"/>
            <a:r>
              <a:rPr lang="es-CO" sz="3200" b="1" dirty="0">
                <a:solidFill>
                  <a:srgbClr val="011893"/>
                </a:solidFill>
                <a:latin typeface="Ancizar Sans Light" pitchFamily="50" charset="0"/>
              </a:rPr>
              <a:t>Figura 3: </a:t>
            </a:r>
            <a:r>
              <a:rPr lang="es-CO" sz="3200" b="1" dirty="0">
                <a:latin typeface="Ancizar Sans Light" pitchFamily="50" charset="0"/>
              </a:rPr>
              <a:t>Resultados del Análisis de Componentes Principales (PCA) a las primeras derivadas de los espectros infrarrojos de las muestras analizadas. Varianza acumulada en cada componente principal (a) , agrupamiento según parte de la planta en el plano de los componentes principales 2 y 3 (b) y agrupamiento según parte de la planta y grupo de suministro de silicio en el espacio de los primeros tres componentes principales (c).</a:t>
            </a:r>
            <a:endParaRPr lang="en-US" sz="3200" dirty="0">
              <a:latin typeface="Ancizar Sans Light" pitchFamily="50" charset="0"/>
            </a:endParaRPr>
          </a:p>
        </p:txBody>
      </p:sp>
      <p:grpSp>
        <p:nvGrpSpPr>
          <p:cNvPr id="50" name="Grupo 49"/>
          <p:cNvGrpSpPr/>
          <p:nvPr/>
        </p:nvGrpSpPr>
        <p:grpSpPr>
          <a:xfrm>
            <a:off x="9233087" y="14222964"/>
            <a:ext cx="22342386" cy="17896017"/>
            <a:chOff x="9762701" y="14238506"/>
            <a:chExt cx="22342386" cy="17896017"/>
          </a:xfrm>
        </p:grpSpPr>
        <p:grpSp>
          <p:nvGrpSpPr>
            <p:cNvPr id="11" name="Grupo 10"/>
            <p:cNvGrpSpPr/>
            <p:nvPr/>
          </p:nvGrpSpPr>
          <p:grpSpPr>
            <a:xfrm>
              <a:off x="9762701" y="14238506"/>
              <a:ext cx="22342386" cy="17121286"/>
              <a:chOff x="9939164" y="13127033"/>
              <a:chExt cx="20951111" cy="16055139"/>
            </a:xfrm>
          </p:grpSpPr>
          <p:pic>
            <p:nvPicPr>
              <p:cNvPr id="6" name="Imagen 5"/>
              <p:cNvPicPr>
                <a:picLocks noChangeAspect="1"/>
              </p:cNvPicPr>
              <p:nvPr/>
            </p:nvPicPr>
            <p:blipFill rotWithShape="1">
              <a:blip r:embed="rId4" cstate="hqprint">
                <a:extLst>
                  <a:ext uri="{28A0092B-C50C-407E-A947-70E740481C1C}">
                    <a14:useLocalDpi xmlns:a14="http://schemas.microsoft.com/office/drawing/2010/main" val="0"/>
                  </a:ext>
                </a:extLst>
              </a:blip>
              <a:srcRect t="5790" r="3159" b="1904"/>
              <a:stretch/>
            </p:blipFill>
            <p:spPr>
              <a:xfrm>
                <a:off x="11586516" y="13128888"/>
                <a:ext cx="7921914" cy="7550945"/>
              </a:xfrm>
              <a:prstGeom prst="rect">
                <a:avLst/>
              </a:prstGeom>
            </p:spPr>
          </p:pic>
          <p:sp>
            <p:nvSpPr>
              <p:cNvPr id="7" name="CuadroTexto 6"/>
              <p:cNvSpPr txBox="1"/>
              <p:nvPr/>
            </p:nvSpPr>
            <p:spPr>
              <a:xfrm>
                <a:off x="9939164" y="20766395"/>
                <a:ext cx="11216618" cy="2062103"/>
              </a:xfrm>
              <a:prstGeom prst="rect">
                <a:avLst/>
              </a:prstGeom>
              <a:noFill/>
            </p:spPr>
            <p:txBody>
              <a:bodyPr wrap="square" rtlCol="0">
                <a:spAutoFit/>
              </a:bodyPr>
              <a:lstStyle/>
              <a:p>
                <a:pPr algn="ctr"/>
                <a:r>
                  <a:rPr lang="es-CO" sz="3200" b="1" dirty="0">
                    <a:solidFill>
                      <a:srgbClr val="011893"/>
                    </a:solidFill>
                    <a:latin typeface="Ancizar Sans Bold" pitchFamily="50" charset="0"/>
                  </a:rPr>
                  <a:t>Figura 1: </a:t>
                </a:r>
                <a:r>
                  <a:rPr lang="es-CO" sz="3200" dirty="0">
                    <a:latin typeface="Ancizar Sans Light" pitchFamily="50" charset="0"/>
                  </a:rPr>
                  <a:t>Espectros </a:t>
                </a:r>
                <a:r>
                  <a:rPr lang="es-CO" sz="3200" dirty="0" err="1">
                    <a:latin typeface="Ancizar Sans Light" pitchFamily="50" charset="0"/>
                  </a:rPr>
                  <a:t>infrarojos</a:t>
                </a:r>
                <a:r>
                  <a:rPr lang="es-CO" sz="3200" dirty="0">
                    <a:latin typeface="Ancizar Sans Light" pitchFamily="50" charset="0"/>
                  </a:rPr>
                  <a:t> de distintas muestras de paja de trigo (W) de diferentes partes de la planta,  tallo (S), hoja (L), raíz (R), de los grupos sin suministro de silicio (-), y suministro de silicio durante crecimiento y al final del crecimiento (+) y (+ </a:t>
                </a:r>
                <a:r>
                  <a:rPr lang="es-CO" sz="3200" u="sng" dirty="0">
                    <a:latin typeface="Ancizar Sans Light" pitchFamily="50" charset="0"/>
                  </a:rPr>
                  <a:t>+).</a:t>
                </a:r>
                <a:r>
                  <a:rPr lang="es-CO" sz="3200" dirty="0">
                    <a:latin typeface="Ancizar Sans Light" pitchFamily="50" charset="0"/>
                  </a:rPr>
                  <a:t>  </a:t>
                </a:r>
                <a:endParaRPr lang="en-US" sz="3200" dirty="0">
                  <a:latin typeface="Ancizar Sans Light" pitchFamily="50" charset="0"/>
                </a:endParaRPr>
              </a:p>
            </p:txBody>
          </p:sp>
          <p:sp>
            <p:nvSpPr>
              <p:cNvPr id="14" name="CuadroTexto 13"/>
              <p:cNvSpPr txBox="1"/>
              <p:nvPr/>
            </p:nvSpPr>
            <p:spPr>
              <a:xfrm>
                <a:off x="21455393" y="20766395"/>
                <a:ext cx="9136703" cy="1010139"/>
              </a:xfrm>
              <a:prstGeom prst="rect">
                <a:avLst/>
              </a:prstGeom>
              <a:noFill/>
            </p:spPr>
            <p:txBody>
              <a:bodyPr wrap="square" rtlCol="0">
                <a:spAutoFit/>
              </a:bodyPr>
              <a:lstStyle/>
              <a:p>
                <a:pPr algn="ctr"/>
                <a:r>
                  <a:rPr lang="es-CO" sz="3200" b="1" dirty="0">
                    <a:solidFill>
                      <a:srgbClr val="011893"/>
                    </a:solidFill>
                    <a:latin typeface="Ancizar Sans Bold" pitchFamily="50" charset="0"/>
                  </a:rPr>
                  <a:t>Figura 2: </a:t>
                </a:r>
                <a:r>
                  <a:rPr lang="es-CO" sz="3200" dirty="0">
                    <a:latin typeface="Ancizar Sans Light" pitchFamily="50" charset="0"/>
                  </a:rPr>
                  <a:t>Matriz de correlación para todo el rango </a:t>
                </a:r>
                <a:r>
                  <a:rPr lang="es-CO" sz="3200" dirty="0" err="1">
                    <a:latin typeface="Ancizar Sans Light" pitchFamily="50" charset="0"/>
                  </a:rPr>
                  <a:t>infrarojo</a:t>
                </a:r>
                <a:r>
                  <a:rPr lang="es-CO" sz="3200" dirty="0">
                    <a:latin typeface="Ancizar Sans Light" pitchFamily="50" charset="0"/>
                  </a:rPr>
                  <a:t> de las muestras de trigo analizadas.</a:t>
                </a:r>
                <a:endParaRPr lang="en-US" sz="3200" dirty="0">
                  <a:latin typeface="Ancizar Sans Light" pitchFamily="50" charset="0"/>
                </a:endParaRPr>
              </a:p>
            </p:txBody>
          </p:sp>
          <p:grpSp>
            <p:nvGrpSpPr>
              <p:cNvPr id="4" name="Grupo 3">
                <a:extLst>
                  <a:ext uri="{FF2B5EF4-FFF2-40B4-BE49-F238E27FC236}">
                    <a16:creationId xmlns:a16="http://schemas.microsoft.com/office/drawing/2014/main" id="{7A318347-9416-404C-957B-DCD452341E45}"/>
                  </a:ext>
                </a:extLst>
              </p:cNvPr>
              <p:cNvGrpSpPr/>
              <p:nvPr/>
            </p:nvGrpSpPr>
            <p:grpSpPr>
              <a:xfrm>
                <a:off x="10259261" y="22771966"/>
                <a:ext cx="20631014" cy="6410206"/>
                <a:chOff x="9665522" y="22512056"/>
                <a:chExt cx="21686085" cy="6697811"/>
              </a:xfrm>
            </p:grpSpPr>
            <p:pic>
              <p:nvPicPr>
                <p:cNvPr id="10" name="Imagen 9">
                  <a:extLst>
                    <a:ext uri="{FF2B5EF4-FFF2-40B4-BE49-F238E27FC236}">
                      <a16:creationId xmlns:a16="http://schemas.microsoft.com/office/drawing/2014/main" id="{223DDD7A-BE26-47C8-BE1F-CA392ACD2783}"/>
                    </a:ext>
                  </a:extLst>
                </p:cNvPr>
                <p:cNvPicPr>
                  <a:picLocks noChangeAspect="1"/>
                </p:cNvPicPr>
                <p:nvPr/>
              </p:nvPicPr>
              <p:blipFill rotWithShape="1">
                <a:blip r:embed="rId5">
                  <a:extLst>
                    <a:ext uri="{28A0092B-C50C-407E-A947-70E740481C1C}">
                      <a14:useLocalDpi xmlns:a14="http://schemas.microsoft.com/office/drawing/2010/main" val="0"/>
                    </a:ext>
                  </a:extLst>
                </a:blip>
                <a:srcRect l="3012" t="5718" r="2682" b="2585"/>
                <a:stretch/>
              </p:blipFill>
              <p:spPr>
                <a:xfrm>
                  <a:off x="23857306" y="22512056"/>
                  <a:ext cx="7494301" cy="6619897"/>
                </a:xfrm>
                <a:prstGeom prst="rect">
                  <a:avLst/>
                </a:prstGeom>
              </p:spPr>
            </p:pic>
            <p:pic>
              <p:nvPicPr>
                <p:cNvPr id="16" name="Imagen 15">
                  <a:extLst>
                    <a:ext uri="{FF2B5EF4-FFF2-40B4-BE49-F238E27FC236}">
                      <a16:creationId xmlns:a16="http://schemas.microsoft.com/office/drawing/2014/main" id="{3286402C-6CEC-4D22-8AAC-DE18EA2A41D9}"/>
                    </a:ext>
                  </a:extLst>
                </p:cNvPr>
                <p:cNvPicPr>
                  <a:picLocks noChangeAspect="1"/>
                </p:cNvPicPr>
                <p:nvPr/>
              </p:nvPicPr>
              <p:blipFill rotWithShape="1">
                <a:blip r:embed="rId6">
                  <a:extLst>
                    <a:ext uri="{28A0092B-C50C-407E-A947-70E740481C1C}">
                      <a14:useLocalDpi xmlns:a14="http://schemas.microsoft.com/office/drawing/2010/main" val="0"/>
                    </a:ext>
                  </a:extLst>
                </a:blip>
                <a:srcRect l="-98" t="13449" r="9769" b="2907"/>
                <a:stretch/>
              </p:blipFill>
              <p:spPr>
                <a:xfrm>
                  <a:off x="9665522" y="22856086"/>
                  <a:ext cx="6817329" cy="6312993"/>
                </a:xfrm>
                <a:prstGeom prst="rect">
                  <a:avLst/>
                </a:prstGeom>
              </p:spPr>
            </p:pic>
            <p:pic>
              <p:nvPicPr>
                <p:cNvPr id="18" name="Imagen 17">
                  <a:extLst>
                    <a:ext uri="{FF2B5EF4-FFF2-40B4-BE49-F238E27FC236}">
                      <a16:creationId xmlns:a16="http://schemas.microsoft.com/office/drawing/2014/main" id="{E8CD2405-50B9-46B3-8CBF-23B716A148E2}"/>
                    </a:ext>
                  </a:extLst>
                </p:cNvPr>
                <p:cNvPicPr>
                  <a:picLocks noChangeAspect="1"/>
                </p:cNvPicPr>
                <p:nvPr/>
              </p:nvPicPr>
              <p:blipFill rotWithShape="1">
                <a:blip r:embed="rId7">
                  <a:extLst>
                    <a:ext uri="{28A0092B-C50C-407E-A947-70E740481C1C}">
                      <a14:useLocalDpi xmlns:a14="http://schemas.microsoft.com/office/drawing/2010/main" val="0"/>
                    </a:ext>
                  </a:extLst>
                </a:blip>
                <a:srcRect l="739" t="12440" r="6942" b="4171"/>
                <a:stretch/>
              </p:blipFill>
              <p:spPr>
                <a:xfrm>
                  <a:off x="16413516" y="22589970"/>
                  <a:ext cx="7328634" cy="6619897"/>
                </a:xfrm>
                <a:prstGeom prst="rect">
                  <a:avLst/>
                </a:prstGeom>
              </p:spPr>
            </p:pic>
          </p:grpSp>
          <p:pic>
            <p:nvPicPr>
              <p:cNvPr id="25" name="Imagen 24">
                <a:extLst>
                  <a:ext uri="{FF2B5EF4-FFF2-40B4-BE49-F238E27FC236}">
                    <a16:creationId xmlns:a16="http://schemas.microsoft.com/office/drawing/2014/main" id="{4AAB4810-4762-4EA7-960C-64DE58EC2A6E}"/>
                  </a:ext>
                </a:extLst>
              </p:cNvPr>
              <p:cNvPicPr>
                <a:picLocks noChangeAspect="1"/>
              </p:cNvPicPr>
              <p:nvPr/>
            </p:nvPicPr>
            <p:blipFill rotWithShape="1">
              <a:blip r:embed="rId8">
                <a:extLst>
                  <a:ext uri="{28A0092B-C50C-407E-A947-70E740481C1C}">
                    <a14:useLocalDpi xmlns:a14="http://schemas.microsoft.com/office/drawing/2010/main" val="0"/>
                  </a:ext>
                </a:extLst>
              </a:blip>
              <a:srcRect t="6674" r="3262" b="1915"/>
              <a:stretch/>
            </p:blipFill>
            <p:spPr>
              <a:xfrm>
                <a:off x="22017164" y="13127033"/>
                <a:ext cx="7993086" cy="7552800"/>
              </a:xfrm>
              <a:prstGeom prst="rect">
                <a:avLst/>
              </a:prstGeom>
            </p:spPr>
          </p:pic>
        </p:grpSp>
        <p:sp>
          <p:nvSpPr>
            <p:cNvPr id="12" name="CuadroTexto 11">
              <a:extLst>
                <a:ext uri="{FF2B5EF4-FFF2-40B4-BE49-F238E27FC236}">
                  <a16:creationId xmlns:a16="http://schemas.microsoft.com/office/drawing/2014/main" id="{A71C9818-2AEA-44ED-BDC9-DC50C3DD507E}"/>
                </a:ext>
              </a:extLst>
            </p:cNvPr>
            <p:cNvSpPr txBox="1"/>
            <p:nvPr/>
          </p:nvSpPr>
          <p:spPr>
            <a:xfrm>
              <a:off x="14042188" y="31525407"/>
              <a:ext cx="629765" cy="584775"/>
            </a:xfrm>
            <a:prstGeom prst="rect">
              <a:avLst/>
            </a:prstGeom>
            <a:noFill/>
          </p:spPr>
          <p:txBody>
            <a:bodyPr wrap="square" rtlCol="0">
              <a:spAutoFit/>
            </a:bodyPr>
            <a:lstStyle/>
            <a:p>
              <a:r>
                <a:rPr lang="es-MX" sz="3200" dirty="0">
                  <a:latin typeface="Ancizar Sans Bold" pitchFamily="50" charset="0"/>
                </a:rPr>
                <a:t>(a)</a:t>
              </a:r>
              <a:endParaRPr lang="es-CO" sz="3200" dirty="0">
                <a:latin typeface="Ancizar Sans Bold" pitchFamily="50" charset="0"/>
              </a:endParaRPr>
            </a:p>
          </p:txBody>
        </p:sp>
        <p:sp>
          <p:nvSpPr>
            <p:cNvPr id="28" name="CuadroTexto 27">
              <a:extLst>
                <a:ext uri="{FF2B5EF4-FFF2-40B4-BE49-F238E27FC236}">
                  <a16:creationId xmlns:a16="http://schemas.microsoft.com/office/drawing/2014/main" id="{0AB83B76-D1B9-4EDB-8C52-EFB7FE9163B1}"/>
                </a:ext>
              </a:extLst>
            </p:cNvPr>
            <p:cNvSpPr txBox="1"/>
            <p:nvPr/>
          </p:nvSpPr>
          <p:spPr>
            <a:xfrm>
              <a:off x="20877076" y="31549747"/>
              <a:ext cx="847091" cy="584775"/>
            </a:xfrm>
            <a:prstGeom prst="rect">
              <a:avLst/>
            </a:prstGeom>
            <a:noFill/>
          </p:spPr>
          <p:txBody>
            <a:bodyPr wrap="square" rtlCol="0">
              <a:spAutoFit/>
            </a:bodyPr>
            <a:lstStyle/>
            <a:p>
              <a:r>
                <a:rPr lang="es-MX" sz="3200" dirty="0">
                  <a:latin typeface="Ancizar Sans Bold" pitchFamily="50" charset="0"/>
                </a:rPr>
                <a:t>(b)</a:t>
              </a:r>
              <a:endParaRPr lang="es-CO" sz="3200" dirty="0">
                <a:latin typeface="Ancizar Sans Bold" pitchFamily="50" charset="0"/>
              </a:endParaRPr>
            </a:p>
          </p:txBody>
        </p:sp>
        <p:sp>
          <p:nvSpPr>
            <p:cNvPr id="29" name="CuadroTexto 28">
              <a:extLst>
                <a:ext uri="{FF2B5EF4-FFF2-40B4-BE49-F238E27FC236}">
                  <a16:creationId xmlns:a16="http://schemas.microsoft.com/office/drawing/2014/main" id="{27496D21-85C3-4215-B2A4-203C8301CCC1}"/>
                </a:ext>
              </a:extLst>
            </p:cNvPr>
            <p:cNvSpPr txBox="1"/>
            <p:nvPr/>
          </p:nvSpPr>
          <p:spPr>
            <a:xfrm>
              <a:off x="28244172" y="31549748"/>
              <a:ext cx="629765" cy="584775"/>
            </a:xfrm>
            <a:prstGeom prst="rect">
              <a:avLst/>
            </a:prstGeom>
            <a:noFill/>
          </p:spPr>
          <p:txBody>
            <a:bodyPr wrap="square" rtlCol="0">
              <a:spAutoFit/>
            </a:bodyPr>
            <a:lstStyle/>
            <a:p>
              <a:r>
                <a:rPr lang="es-MX" sz="3200" dirty="0">
                  <a:latin typeface="Ancizar Sans Bold" pitchFamily="50" charset="0"/>
                </a:rPr>
                <a:t>(c)</a:t>
              </a:r>
              <a:endParaRPr lang="es-CO" sz="3200" dirty="0">
                <a:latin typeface="Ancizar Sans Bold" pitchFamily="50" charset="0"/>
              </a:endParaRPr>
            </a:p>
          </p:txBody>
        </p:sp>
      </p:grpSp>
      <p:sp>
        <p:nvSpPr>
          <p:cNvPr id="30" name="CuadroTexto 29">
            <a:extLst>
              <a:ext uri="{FF2B5EF4-FFF2-40B4-BE49-F238E27FC236}">
                <a16:creationId xmlns:a16="http://schemas.microsoft.com/office/drawing/2014/main" id="{6B4FF9C4-9A78-446D-A2D7-98B1C85D849A}"/>
              </a:ext>
            </a:extLst>
          </p:cNvPr>
          <p:cNvSpPr txBox="1"/>
          <p:nvPr/>
        </p:nvSpPr>
        <p:spPr>
          <a:xfrm>
            <a:off x="672637" y="39320694"/>
            <a:ext cx="8233489" cy="1077218"/>
          </a:xfrm>
          <a:prstGeom prst="rect">
            <a:avLst/>
          </a:prstGeom>
          <a:noFill/>
        </p:spPr>
        <p:txBody>
          <a:bodyPr wrap="square" rtlCol="0">
            <a:spAutoFit/>
          </a:bodyPr>
          <a:lstStyle/>
          <a:p>
            <a:pPr algn="ctr"/>
            <a:r>
              <a:rPr lang="es-CO" sz="3200" b="1" dirty="0">
                <a:solidFill>
                  <a:srgbClr val="011893"/>
                </a:solidFill>
                <a:latin typeface="Ancizar Sans Bold" pitchFamily="50" charset="0"/>
              </a:rPr>
              <a:t>Imagen 1: </a:t>
            </a:r>
            <a:r>
              <a:rPr lang="es-CO" sz="3200" dirty="0">
                <a:latin typeface="Ancizar Sans Light" pitchFamily="50" charset="0"/>
              </a:rPr>
              <a:t>Proceso de cultivo de las muestras analizadas.</a:t>
            </a:r>
            <a:endParaRPr lang="en-US" sz="3200" dirty="0">
              <a:latin typeface="Ancizar Sans Light" pitchFamily="50" charset="0"/>
            </a:endParaRPr>
          </a:p>
        </p:txBody>
      </p:sp>
      <p:sp>
        <p:nvSpPr>
          <p:cNvPr id="31" name="CuadroTexto 30">
            <a:extLst>
              <a:ext uri="{FF2B5EF4-FFF2-40B4-BE49-F238E27FC236}">
                <a16:creationId xmlns:a16="http://schemas.microsoft.com/office/drawing/2014/main" id="{55B508C6-6AAA-4758-854F-0E47BFDD89F5}"/>
              </a:ext>
            </a:extLst>
          </p:cNvPr>
          <p:cNvSpPr txBox="1"/>
          <p:nvPr/>
        </p:nvSpPr>
        <p:spPr>
          <a:xfrm>
            <a:off x="1148864" y="9145394"/>
            <a:ext cx="29712135" cy="3631763"/>
          </a:xfrm>
          <a:prstGeom prst="rect">
            <a:avLst/>
          </a:prstGeom>
          <a:noFill/>
        </p:spPr>
        <p:txBody>
          <a:bodyPr wrap="square" rtlCol="0">
            <a:spAutoFit/>
          </a:bodyPr>
          <a:lstStyle/>
          <a:p>
            <a:pPr algn="just"/>
            <a:r>
              <a:rPr lang="es-MX" sz="4000" dirty="0">
                <a:solidFill>
                  <a:srgbClr val="011893"/>
                </a:solidFill>
                <a:latin typeface="Ancizar Sans Bold Italic" pitchFamily="50" charset="0"/>
              </a:rPr>
              <a:t>Resumen</a:t>
            </a:r>
          </a:p>
          <a:p>
            <a:pPr algn="just"/>
            <a:r>
              <a:rPr lang="es-MX" sz="3800" dirty="0">
                <a:latin typeface="Ancizar Sans Light" pitchFamily="50" charset="0"/>
              </a:rPr>
              <a:t>La </a:t>
            </a:r>
            <a:r>
              <a:rPr lang="es-MX" sz="3800" dirty="0" err="1">
                <a:latin typeface="Ancizar Sans Light" pitchFamily="50" charset="0"/>
              </a:rPr>
              <a:t>espectroscopía</a:t>
            </a:r>
            <a:r>
              <a:rPr lang="es-MX" sz="3800" dirty="0">
                <a:latin typeface="Ancizar Sans Light" pitchFamily="50" charset="0"/>
              </a:rPr>
              <a:t> de infrarrojo con </a:t>
            </a:r>
            <a:r>
              <a:rPr lang="es-MX" sz="3800" dirty="0" err="1">
                <a:latin typeface="Ancizar Sans Light" pitchFamily="50" charset="0"/>
              </a:rPr>
              <a:t>reflectancia</a:t>
            </a:r>
            <a:r>
              <a:rPr lang="es-MX" sz="3800" dirty="0">
                <a:latin typeface="Ancizar Sans Light" pitchFamily="50" charset="0"/>
              </a:rPr>
              <a:t> total atenuada (ATR-FTIR), combinada con el análisis multivariado, permite el análisis de muestras vegetales de una manera rápida y económica. Se presentan los resultados del Análisis de Componentes  Principales (PCA) aplicado a espectros de luz infrarroja de muestras de distintas partes de plantas de trigo sometidas a dos tipos de suministro</a:t>
            </a:r>
            <a:r>
              <a:rPr lang="es-MX" sz="3800" dirty="0">
                <a:solidFill>
                  <a:srgbClr val="011893"/>
                </a:solidFill>
                <a:latin typeface="Ancizar Sans Light" pitchFamily="50" charset="0"/>
              </a:rPr>
              <a:t> </a:t>
            </a:r>
            <a:r>
              <a:rPr lang="es-MX" sz="3800" dirty="0">
                <a:latin typeface="Ancizar Sans Light" pitchFamily="50" charset="0"/>
              </a:rPr>
              <a:t>de silicio, en los cuales se observa correlación entre las bandas de absorción de luz infrarroja de Si-O y las bandas de absorción de los grupos funcionales de lignina. A partir de estas bandas de absorción se presentan agrupamientos en el diagrama de puntajes del Análisis de Componentes principales (PCA) según la parte de la planta, y a su vez según el tipo de suministro de silicio.</a:t>
            </a:r>
          </a:p>
        </p:txBody>
      </p:sp>
      <p:grpSp>
        <p:nvGrpSpPr>
          <p:cNvPr id="47" name="Grupo 46"/>
          <p:cNvGrpSpPr/>
          <p:nvPr/>
        </p:nvGrpSpPr>
        <p:grpSpPr>
          <a:xfrm>
            <a:off x="5640233" y="22016241"/>
            <a:ext cx="2244562" cy="1670337"/>
            <a:chOff x="4967917" y="19662017"/>
            <a:chExt cx="2244562" cy="1670337"/>
          </a:xfrm>
        </p:grpSpPr>
        <p:pic>
          <p:nvPicPr>
            <p:cNvPr id="19" name="Imagen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7917" y="19662017"/>
              <a:ext cx="1670337" cy="1670337"/>
            </a:xfrm>
            <a:prstGeom prst="rect">
              <a:avLst/>
            </a:prstGeom>
          </p:spPr>
        </p:pic>
        <p:pic>
          <p:nvPicPr>
            <p:cNvPr id="26" name="Imagen 25"/>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912722" y="19841327"/>
              <a:ext cx="1299757" cy="1299757"/>
            </a:xfrm>
            <a:prstGeom prst="rect">
              <a:avLst/>
            </a:prstGeom>
          </p:spPr>
        </p:pic>
      </p:grpSp>
      <p:grpSp>
        <p:nvGrpSpPr>
          <p:cNvPr id="46" name="Grupo 45"/>
          <p:cNvGrpSpPr/>
          <p:nvPr/>
        </p:nvGrpSpPr>
        <p:grpSpPr>
          <a:xfrm>
            <a:off x="1604744" y="22023081"/>
            <a:ext cx="1749970" cy="2150442"/>
            <a:chOff x="2043765" y="19424784"/>
            <a:chExt cx="1749970" cy="2150442"/>
          </a:xfrm>
        </p:grpSpPr>
        <p:pic>
          <p:nvPicPr>
            <p:cNvPr id="32" name="Imagen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3765" y="19424784"/>
              <a:ext cx="1749970" cy="1749970"/>
            </a:xfrm>
            <a:prstGeom prst="rect">
              <a:avLst/>
            </a:prstGeom>
          </p:spPr>
        </p:pic>
        <p:sp>
          <p:nvSpPr>
            <p:cNvPr id="34" name="Elipse 33"/>
            <p:cNvSpPr/>
            <p:nvPr/>
          </p:nvSpPr>
          <p:spPr>
            <a:xfrm>
              <a:off x="2448817" y="20706944"/>
              <a:ext cx="939866" cy="868282"/>
            </a:xfrm>
            <a:prstGeom prst="ellipse">
              <a:avLst/>
            </a:prstGeom>
            <a:solidFill>
              <a:srgbClr val="4C94C3"/>
            </a:solidFill>
            <a:ln>
              <a:solidFill>
                <a:srgbClr val="4C9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800" dirty="0">
                  <a:latin typeface="Ancizar Sans Bold Italic" pitchFamily="50" charset="0"/>
                </a:rPr>
                <a:t>Si</a:t>
              </a:r>
              <a:endParaRPr lang="es-CO" sz="6600" dirty="0">
                <a:latin typeface="Ancizar Sans Bold Italic" pitchFamily="50" charset="0"/>
              </a:endParaRPr>
            </a:p>
          </p:txBody>
        </p:sp>
      </p:grpSp>
      <p:grpSp>
        <p:nvGrpSpPr>
          <p:cNvPr id="38" name="Grupo 37"/>
          <p:cNvGrpSpPr/>
          <p:nvPr/>
        </p:nvGrpSpPr>
        <p:grpSpPr>
          <a:xfrm>
            <a:off x="5715925" y="24581885"/>
            <a:ext cx="2323611" cy="2291988"/>
            <a:chOff x="4958931" y="20331286"/>
            <a:chExt cx="4282143" cy="4282143"/>
          </a:xfrm>
        </p:grpSpPr>
        <p:pic>
          <p:nvPicPr>
            <p:cNvPr id="37" name="Imagen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8931" y="20331286"/>
              <a:ext cx="4282143" cy="4282143"/>
            </a:xfrm>
            <a:prstGeom prst="rect">
              <a:avLst/>
            </a:prstGeom>
          </p:spPr>
        </p:pic>
        <p:pic>
          <p:nvPicPr>
            <p:cNvPr id="36" name="Imagen 3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657123" y="21227320"/>
              <a:ext cx="1305751" cy="1305751"/>
            </a:xfrm>
            <a:prstGeom prst="rect">
              <a:avLst/>
            </a:prstGeom>
          </p:spPr>
        </p:pic>
      </p:grpSp>
      <p:pic>
        <p:nvPicPr>
          <p:cNvPr id="39" name="Imagen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5906" y="24859494"/>
            <a:ext cx="2042696" cy="2042696"/>
          </a:xfrm>
          <a:prstGeom prst="rect">
            <a:avLst/>
          </a:prstGeom>
        </p:spPr>
      </p:pic>
      <p:pic>
        <p:nvPicPr>
          <p:cNvPr id="42" name="Imagen 41"/>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rot="5400000">
            <a:off x="4363742" y="22688036"/>
            <a:ext cx="465929" cy="465930"/>
          </a:xfrm>
          <a:prstGeom prst="rect">
            <a:avLst/>
          </a:prstGeom>
        </p:spPr>
      </p:pic>
      <p:pic>
        <p:nvPicPr>
          <p:cNvPr id="43" name="Imagen 4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rot="10800000">
            <a:off x="6649754" y="23947139"/>
            <a:ext cx="455952" cy="455952"/>
          </a:xfrm>
          <a:prstGeom prst="rect">
            <a:avLst/>
          </a:prstGeom>
        </p:spPr>
      </p:pic>
      <p:pic>
        <p:nvPicPr>
          <p:cNvPr id="44" name="Imagen 43"/>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rot="16200000">
            <a:off x="4363742" y="25478385"/>
            <a:ext cx="455952" cy="455952"/>
          </a:xfrm>
          <a:prstGeom prst="rect">
            <a:avLst/>
          </a:prstGeom>
        </p:spPr>
      </p:pic>
      <p:pic>
        <p:nvPicPr>
          <p:cNvPr id="51" name="Imagen 50">
            <a:extLst>
              <a:ext uri="{FF2B5EF4-FFF2-40B4-BE49-F238E27FC236}">
                <a16:creationId xmlns:a16="http://schemas.microsoft.com/office/drawing/2014/main" id="{AAE37FA6-D4BF-4ADD-9F90-8E71C4993D0E}"/>
              </a:ext>
            </a:extLst>
          </p:cNvPr>
          <p:cNvPicPr>
            <a:picLocks noChangeAspect="1"/>
          </p:cNvPicPr>
          <p:nvPr/>
        </p:nvPicPr>
        <p:blipFill rotWithShape="1">
          <a:blip r:embed="rId16">
            <a:duotone>
              <a:prstClr val="black"/>
              <a:schemeClr val="tx1">
                <a:tint val="45000"/>
                <a:satMod val="400000"/>
              </a:schemeClr>
            </a:duotone>
            <a:extLst>
              <a:ext uri="{BEBA8EAE-BF5A-486C-A8C5-ECC9F3942E4B}">
                <a14:imgProps xmlns:a14="http://schemas.microsoft.com/office/drawing/2010/main">
                  <a14:imgLayer r:embed="rId17">
                    <a14:imgEffect>
                      <a14:sharpenSoften amount="25000"/>
                    </a14:imgEffect>
                    <a14:imgEffect>
                      <a14:brightnessContrast bright="20000" contrast="-40000"/>
                    </a14:imgEffect>
                  </a14:imgLayer>
                </a14:imgProps>
              </a:ext>
            </a:extLst>
          </a:blip>
          <a:srcRect b="21346"/>
          <a:stretch/>
        </p:blipFill>
        <p:spPr>
          <a:xfrm>
            <a:off x="722851" y="1421066"/>
            <a:ext cx="5998483" cy="2787600"/>
          </a:xfrm>
          <a:prstGeom prst="rect">
            <a:avLst/>
          </a:prstGeom>
        </p:spPr>
      </p:pic>
      <p:pic>
        <p:nvPicPr>
          <p:cNvPr id="52" name="Imagen 51">
            <a:extLst>
              <a:ext uri="{FF2B5EF4-FFF2-40B4-BE49-F238E27FC236}">
                <a16:creationId xmlns:a16="http://schemas.microsoft.com/office/drawing/2014/main" id="{AAE37FA6-D4BF-4ADD-9F90-8E71C4993D0E}"/>
              </a:ext>
            </a:extLst>
          </p:cNvPr>
          <p:cNvPicPr>
            <a:picLocks noChangeAspect="1"/>
          </p:cNvPicPr>
          <p:nvPr/>
        </p:nvPicPr>
        <p:blipFill rotWithShape="1">
          <a:blip r:embed="rId18">
            <a:biLevel thresh="75000"/>
            <a:extLst>
              <a:ext uri="{BEBA8EAE-BF5A-486C-A8C5-ECC9F3942E4B}">
                <a14:imgProps xmlns:a14="http://schemas.microsoft.com/office/drawing/2010/main">
                  <a14:imgLayer r:embed="rId17">
                    <a14:imgEffect>
                      <a14:sharpenSoften amount="25000"/>
                    </a14:imgEffect>
                    <a14:imgEffect>
                      <a14:colorTemperature colorTemp="4700"/>
                    </a14:imgEffect>
                    <a14:imgEffect>
                      <a14:saturation sat="0"/>
                    </a14:imgEffect>
                    <a14:imgEffect>
                      <a14:brightnessContrast bright="-40000" contrast="-40000"/>
                    </a14:imgEffect>
                  </a14:imgLayer>
                </a14:imgProps>
              </a:ext>
            </a:extLst>
          </a:blip>
          <a:srcRect b="21346"/>
          <a:stretch/>
        </p:blipFill>
        <p:spPr>
          <a:xfrm>
            <a:off x="701950" y="1413185"/>
            <a:ext cx="5998483" cy="2787600"/>
          </a:xfrm>
          <a:prstGeom prst="rect">
            <a:avLst/>
          </a:prstGeom>
        </p:spPr>
      </p:pic>
    </p:spTree>
    <p:extLst>
      <p:ext uri="{BB962C8B-B14F-4D97-AF65-F5344CB8AC3E}">
        <p14:creationId xmlns:p14="http://schemas.microsoft.com/office/powerpoint/2010/main" val="416538597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1871</TotalTime>
  <Words>694</Words>
  <Application>Microsoft Office PowerPoint</Application>
  <PresentationFormat>Personalizado</PresentationFormat>
  <Paragraphs>34</Paragraphs>
  <Slides>1</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0</vt:i4>
      </vt:variant>
      <vt:variant>
        <vt:lpstr>Títulos de diapositiva</vt:lpstr>
      </vt:variant>
      <vt:variant>
        <vt:i4>1</vt:i4>
      </vt:variant>
    </vt:vector>
  </HeadingPairs>
  <TitlesOfParts>
    <vt:vector size="10" baseType="lpstr">
      <vt:lpstr>Ancizar Sans Bold</vt:lpstr>
      <vt:lpstr>Ancizar Sans Bold Italic</vt:lpstr>
      <vt:lpstr>Ancizar Sans Light</vt:lpstr>
      <vt:lpstr>Ancizar Sans Regular</vt:lpstr>
      <vt:lpstr>Ancizar Sans Regular Italic</vt:lpstr>
      <vt:lpstr>Arial</vt:lpstr>
      <vt:lpstr>Calibri</vt:lpstr>
      <vt:lpstr>Calibri Light</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hernandez blanco</dc:creator>
  <cp:lastModifiedBy>Practicante Laboratorio AQ</cp:lastModifiedBy>
  <cp:revision>92</cp:revision>
  <dcterms:created xsi:type="dcterms:W3CDTF">2019-08-11T15:11:34Z</dcterms:created>
  <dcterms:modified xsi:type="dcterms:W3CDTF">2019-11-05T12:50:23Z</dcterms:modified>
</cp:coreProperties>
</file>